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344">
          <p15:clr>
            <a:srgbClr val="A4A3A4"/>
          </p15:clr>
        </p15:guide>
        <p15:guide id="7" pos="2880">
          <p15:clr>
            <a:srgbClr val="A4A3A4"/>
          </p15:clr>
        </p15:guide>
        <p15:guide id="8" pos="249">
          <p15:clr>
            <a:srgbClr val="A4A3A4"/>
          </p15:clr>
        </p15:guide>
        <p15:guide id="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0"/>
        <p:guide orient="horz" pos="1117"/>
        <p:guide orient="horz" pos="4201"/>
        <p:guide orient="horz" pos="3884"/>
        <p:guide orient="horz" pos="2160"/>
        <p:guide orient="horz" pos="1344"/>
        <p:guide pos="2880"/>
        <p:guide pos="24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30EC2-CBBF-477F-9F91-AE5FB07E4DF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6A0B4D7-4729-4B4C-BF51-99830B236089}" type="pres">
      <dgm:prSet presAssocID="{85230EC2-CBBF-477F-9F91-AE5FB07E4D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</dgm:ptLst>
  <dgm:cxnLst>
    <dgm:cxn modelId="{7EF0B2D7-D28B-47DA-8520-A1B45CC144DA}" type="presOf" srcId="{85230EC2-CBBF-477F-9F91-AE5FB07E4DF7}" destId="{C6A0B4D7-4729-4B4C-BF51-99830B236089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2ADF9-6C8D-4CA6-A279-E54001BFF8B5}" type="datetimeFigureOut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1.4.2014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9B7A5-D53B-428C-A9FC-1F36D0CABBFB}" type="slidenum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1918D-72E4-4156-BFCC-9401C9944C97}" type="datetimeFigureOut">
              <a:rPr lang="fi-FI" smtClean="0"/>
              <a:pPr/>
              <a:t>1.4.2014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536F7A-C805-42C3-96F9-6F91AC6C07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70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45223"/>
            <a:ext cx="2689372" cy="4194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628775"/>
            <a:ext cx="8353425" cy="1584201"/>
          </a:xfrm>
          <a:noFill/>
        </p:spPr>
        <p:txBody>
          <a:bodyPr lIns="72000" tIns="36000" rIns="72000" bIns="3600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3212976"/>
            <a:ext cx="8353425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820C44-D2BD-4A97-9546-5B0165B5AC98}" type="datetime1">
              <a:rPr lang="fi-FI" smtClean="0"/>
              <a:t>1.4.2014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9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9" y="333375"/>
            <a:ext cx="4104704" cy="1007394"/>
          </a:xfrm>
        </p:spPr>
        <p:txBody>
          <a:bodyPr lIns="72000" rIns="288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4208" y="6453189"/>
            <a:ext cx="1872208" cy="215900"/>
          </a:xfrm>
        </p:spPr>
        <p:txBody>
          <a:bodyPr/>
          <a:lstStyle>
            <a:lvl1pPr algn="r">
              <a:defRPr/>
            </a:lvl1pPr>
          </a:lstStyle>
          <a:p>
            <a:fld id="{DDE7EA43-93E4-489B-BC9C-A4AF5D9E181F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288" y="6453188"/>
            <a:ext cx="6048920" cy="2159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7" y="6453188"/>
            <a:ext cx="432296" cy="215900"/>
          </a:xfrm>
        </p:spPr>
        <p:txBody>
          <a:bodyPr/>
          <a:lstStyle>
            <a:lvl1pPr algn="r">
              <a:defRPr/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0" y="1484784"/>
            <a:ext cx="9144000" cy="537321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3EE8-FF63-446D-AED6-C3FAB681E802}" type="datetime1">
              <a:rPr lang="fi-FI" smtClean="0"/>
              <a:t>1.4.2014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37DF-C659-4947-AE1C-17FECB08DBAF}" type="datetime1">
              <a:rPr lang="fi-FI" smtClean="0"/>
              <a:t>1.4.2014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F8E7-C939-452B-9D70-9C235234AAB8}" type="datetime1">
              <a:rPr lang="fi-FI" smtClean="0"/>
              <a:t>1.4.2014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B0E-ACBA-4329-A16F-9F64022D348E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09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19363-7143-4AB6-9521-B73AEE72A55F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B10-38D3-4AB1-ACE9-4168F34B4982}" type="datetime1">
              <a:rPr lang="fi-FI" smtClean="0"/>
              <a:t>1.4.2014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649-8744-46E6-8245-FF09F2D96601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0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100512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73238"/>
            <a:ext cx="4100513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48C-B1AC-4C96-A704-3D872F0988F9}" type="datetime1">
              <a:rPr lang="fi-FI" smtClean="0"/>
              <a:t>1.4.2014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2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4102100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2133600"/>
            <a:ext cx="4102100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103688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103688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B35-8AF6-4DA5-B6DB-F1062AF5D10D}" type="datetime1">
              <a:rPr lang="fi-FI" smtClean="0"/>
              <a:t>1.4.2014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5A77-7FB9-4937-BA85-02CC4F7A44A2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4644008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333375"/>
            <a:ext cx="4104704" cy="1007394"/>
          </a:xfrm>
        </p:spPr>
        <p:txBody>
          <a:bodyPr lIns="72000" rIns="72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839E-094D-4B0A-AFFF-C0B6750B84A6}" type="datetime1">
              <a:rPr lang="fi-FI" smtClean="0"/>
              <a:t>1.4.2014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1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1007394"/>
          </a:xfrm>
          <a:prstGeom prst="rect">
            <a:avLst/>
          </a:prstGeom>
          <a:noFill/>
        </p:spPr>
        <p:txBody>
          <a:bodyPr vert="horz" lIns="288000" tIns="36000" rIns="288000" bIns="3600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773238"/>
            <a:ext cx="8353425" cy="439261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453189"/>
            <a:ext cx="187220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F71914-5F0E-4021-9F25-88E745C0B839}" type="datetime1">
              <a:rPr lang="fi-FI" smtClean="0"/>
              <a:t>1.4.2014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3" y="6453188"/>
            <a:ext cx="6048920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9" y="6453188"/>
            <a:ext cx="432296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64" r:id="rId11"/>
    <p:sldLayoutId id="2147483654" r:id="rId12"/>
    <p:sldLayoutId id="2147483655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z="12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fi-FI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34600243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uorakulmio 7"/>
          <p:cNvSpPr/>
          <p:nvPr/>
        </p:nvSpPr>
        <p:spPr>
          <a:xfrm>
            <a:off x="2555776" y="1988840"/>
            <a:ext cx="40324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Suorakulmio 14"/>
          <p:cNvSpPr/>
          <p:nvPr/>
        </p:nvSpPr>
        <p:spPr>
          <a:xfrm>
            <a:off x="2405276" y="1376772"/>
            <a:ext cx="4182948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VALTIONAPU</a:t>
            </a:r>
            <a:endParaRPr lang="fi-FI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Taulukk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34240"/>
              </p:ext>
            </p:extLst>
          </p:nvPr>
        </p:nvGraphicFramePr>
        <p:xfrm>
          <a:off x="1547664" y="288894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KIRKON</a:t>
                      </a:r>
                      <a:r>
                        <a:rPr lang="fi-FI" sz="16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KESKUSRAHASTO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ulukk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59993"/>
              </p:ext>
            </p:extLst>
          </p:nvPr>
        </p:nvGraphicFramePr>
        <p:xfrm>
          <a:off x="1547664" y="3238180"/>
          <a:ext cx="60960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HAUTAUSTOIMI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VÄESTÖKIRJANPITO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fi-FI" sz="16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KULTTUURIPERINTÖ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uora nuoliyhdysviiva 19"/>
          <p:cNvCxnSpPr/>
          <p:nvPr/>
        </p:nvCxnSpPr>
        <p:spPr>
          <a:xfrm>
            <a:off x="4355976" y="1878280"/>
            <a:ext cx="0" cy="1000316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/>
          <p:nvPr/>
        </p:nvCxnSpPr>
        <p:spPr>
          <a:xfrm flipV="1">
            <a:off x="788338" y="3030178"/>
            <a:ext cx="747903" cy="2024948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140214" y="4116380"/>
            <a:ext cx="907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48 milj.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144016" y="506416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PERUSMAKSU</a:t>
            </a:r>
          </a:p>
          <a:p>
            <a:pPr algn="ctr"/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7,50 %</a:t>
            </a:r>
          </a:p>
        </p:txBody>
      </p:sp>
      <p:cxnSp>
        <p:nvCxnSpPr>
          <p:cNvPr id="27" name="Suora nuoliyhdysviiva 26"/>
          <p:cNvCxnSpPr/>
          <p:nvPr/>
        </p:nvCxnSpPr>
        <p:spPr>
          <a:xfrm>
            <a:off x="2555776" y="3863778"/>
            <a:ext cx="0" cy="120038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iruutu 27"/>
          <p:cNvSpPr txBox="1"/>
          <p:nvPr/>
        </p:nvSpPr>
        <p:spPr>
          <a:xfrm>
            <a:off x="1979464" y="5055126"/>
            <a:ext cx="200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SEURAKUNTA-TALOUKSILLE</a:t>
            </a:r>
          </a:p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19,70 €/kunnan jäsen</a:t>
            </a:r>
          </a:p>
        </p:txBody>
      </p:sp>
      <p:cxnSp>
        <p:nvCxnSpPr>
          <p:cNvPr id="29" name="Suora nuoliyhdysviiva 28"/>
          <p:cNvCxnSpPr/>
          <p:nvPr/>
        </p:nvCxnSpPr>
        <p:spPr>
          <a:xfrm>
            <a:off x="6588224" y="3854743"/>
            <a:ext cx="0" cy="120038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ruutu 29"/>
          <p:cNvSpPr txBox="1"/>
          <p:nvPr/>
        </p:nvSpPr>
        <p:spPr>
          <a:xfrm>
            <a:off x="5868144" y="5064161"/>
            <a:ext cx="2628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RAKENNUSAVUSTUKSET</a:t>
            </a:r>
          </a:p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SEURAKUNNILLE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4496750" y="2140185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114 milj.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298754" y="351524"/>
            <a:ext cx="6546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VALTIONOSUUS YHTEISKUNNALLISIIN TEHTÄVIIN   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2617248" y="4285657"/>
            <a:ext cx="1029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107 milj.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6602738" y="4307614"/>
            <a:ext cx="1029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5 milj.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654848" y="58004"/>
            <a:ext cx="914400" cy="3069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Liite 2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5609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Calibri" panose="020F0502020204030204" pitchFamily="34" charset="0"/>
              </a:rPr>
              <a:t>Vaikutukset seurakuntiin (2012 tiedot)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287" y="1700672"/>
            <a:ext cx="8353425" cy="4392612"/>
          </a:xfrm>
        </p:spPr>
        <p:txBody>
          <a:bodyPr/>
          <a:lstStyle/>
          <a:p>
            <a:r>
              <a:rPr lang="fi-FI" sz="2800" dirty="0" smtClean="0">
                <a:latin typeface="Calibri" panose="020F0502020204030204" pitchFamily="34" charset="0"/>
              </a:rPr>
              <a:t>Tulonsiirto (</a:t>
            </a:r>
            <a:r>
              <a:rPr lang="fi-FI" sz="2800" dirty="0" err="1" smtClean="0">
                <a:latin typeface="Calibri" panose="020F0502020204030204" pitchFamily="34" charset="0"/>
              </a:rPr>
              <a:t>yv</a:t>
            </a:r>
            <a:r>
              <a:rPr lang="fi-FI" sz="2800" dirty="0" smtClean="0">
                <a:latin typeface="Calibri" panose="020F0502020204030204" pitchFamily="34" charset="0"/>
              </a:rPr>
              <a:t>-osuus -&gt; valtionapu) n. 13 milj. euroa</a:t>
            </a:r>
          </a:p>
          <a:p>
            <a:r>
              <a:rPr lang="fi-FI" sz="2800" dirty="0" smtClean="0">
                <a:latin typeface="Calibri" panose="020F0502020204030204" pitchFamily="34" charset="0"/>
              </a:rPr>
              <a:t>Häviäjiä 62 kpl, voittajia 232 kpl</a:t>
            </a:r>
          </a:p>
          <a:p>
            <a:pPr marL="0" indent="0">
              <a:buNone/>
            </a:pPr>
            <a:endParaRPr lang="fi-FI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800" dirty="0">
              <a:latin typeface="Calibri" panose="020F050202020403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95534"/>
              </p:ext>
            </p:extLst>
          </p:nvPr>
        </p:nvGraphicFramePr>
        <p:xfrm>
          <a:off x="539550" y="2852936"/>
          <a:ext cx="8136906" cy="338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356151"/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Häviäjä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Euroa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%-muutos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Voittaja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Euroa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%-muutos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Helsinki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- 6.068.000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- 50 %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Oulu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722.000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+ 54 %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Espoo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2.680.000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- 58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Jyväskylä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561.000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+ 55 %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Turku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- 1.335.000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- 36 %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Kuopio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374.000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+ 39 %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Vaasa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1.247.000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- 65 %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Rovaniemi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286.000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73 %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Vantaa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- 506.000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- 19 %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Järvenpää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227.000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+ 132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06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rkkohallitus_malli">
  <a:themeElements>
    <a:clrScheme name="Mukautettu 5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146A2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kirkkohallitus_malli</Template>
  <TotalTime>83</TotalTime>
  <Words>132</Words>
  <Application>Microsoft Office PowerPoint</Application>
  <PresentationFormat>Näytössä katseltava diaesitys (4:3)</PresentationFormat>
  <Paragraphs>60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Martti</vt:lpstr>
      <vt:lpstr>kirkkohallitus_malli</vt:lpstr>
      <vt:lpstr>PowerPoint-esitys</vt:lpstr>
      <vt:lpstr>Vaikutukset seurakuntiin (2012 tiedot)</vt:lpstr>
    </vt:vector>
  </TitlesOfParts>
  <Manager>Kirkkohallitus</Manager>
  <Company>Kirkkohallitus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otsikko</dc:title>
  <dc:creator>Nikkilä Seija</dc:creator>
  <cp:lastModifiedBy>Aarnio-Jääskeläinen Liisa (Kirkkohallitus)</cp:lastModifiedBy>
  <cp:revision>15</cp:revision>
  <cp:lastPrinted>2014-02-14T11:23:25Z</cp:lastPrinted>
  <dcterms:created xsi:type="dcterms:W3CDTF">2012-11-21T10:59:39Z</dcterms:created>
  <dcterms:modified xsi:type="dcterms:W3CDTF">2014-04-01T13:14:10Z</dcterms:modified>
</cp:coreProperties>
</file>